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5"/>
  </p:sldMasterIdLst>
  <p:notesMasterIdLst>
    <p:notesMasterId r:id="rId17"/>
  </p:notesMasterIdLst>
  <p:handoutMasterIdLst>
    <p:handoutMasterId r:id="rId18"/>
  </p:handoutMasterIdLst>
  <p:sldIdLst>
    <p:sldId id="256" r:id="rId6"/>
    <p:sldId id="330" r:id="rId7"/>
    <p:sldId id="337" r:id="rId8"/>
    <p:sldId id="342" r:id="rId9"/>
    <p:sldId id="336" r:id="rId10"/>
    <p:sldId id="334" r:id="rId11"/>
    <p:sldId id="332" r:id="rId12"/>
    <p:sldId id="339" r:id="rId13"/>
    <p:sldId id="338" r:id="rId14"/>
    <p:sldId id="340" r:id="rId15"/>
    <p:sldId id="343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143764"/>
    <a:srgbClr val="B1BFC0"/>
    <a:srgbClr val="F9A626"/>
    <a:srgbClr val="F17E26"/>
    <a:srgbClr val="E94F24"/>
    <a:srgbClr val="36787C"/>
    <a:srgbClr val="05354E"/>
    <a:srgbClr val="139DD1"/>
    <a:srgbClr val="9699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79" autoAdjust="0"/>
    <p:restoredTop sz="81585" autoAdjust="0"/>
  </p:normalViewPr>
  <p:slideViewPr>
    <p:cSldViewPr snapToGrid="0" snapToObjects="1">
      <p:cViewPr>
        <p:scale>
          <a:sx n="120" d="100"/>
          <a:sy n="120" d="100"/>
        </p:scale>
        <p:origin x="1568" y="1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esProps" Target="presProp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view3D>
      <c:rotX val="15"/>
      <c:rotY val="20"/>
      <c:rAngAx val="1"/>
    </c:view3D>
    <c:floor>
      <c:thickness val="0"/>
    </c:floor>
    <c:sideWall>
      <c:thickness val="0"/>
    </c:sideWall>
    <c:backWall>
      <c:thickness val="0"/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4B2-4A7C-936C-1A6165A7DB8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04B2-4A7C-936C-1A6165A7DB8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04B2-4A7C-936C-1A6165A7DB8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-964500928"/>
        <c:axId val="-964639696"/>
        <c:axId val="0"/>
      </c:bar3DChart>
      <c:catAx>
        <c:axId val="-9645009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rgbClr val="143764"/>
                </a:solidFill>
              </a:defRPr>
            </a:pPr>
            <a:endParaRPr lang="en-US"/>
          </a:p>
        </c:txPr>
        <c:crossAx val="-964639696"/>
        <c:crosses val="autoZero"/>
        <c:auto val="1"/>
        <c:lblAlgn val="ctr"/>
        <c:lblOffset val="100"/>
        <c:noMultiLvlLbl val="0"/>
      </c:catAx>
      <c:valAx>
        <c:axId val="-96463969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rgbClr val="143764"/>
                </a:solidFill>
              </a:defRPr>
            </a:pPr>
            <a:endParaRPr lang="en-US"/>
          </a:p>
        </c:txPr>
        <c:crossAx val="-964500928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200">
              <a:solidFill>
                <a:srgbClr val="143764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059-4162-9259-DB4EF5A7D5F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3059-4162-9259-DB4EF5A7D5F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2.0</c:v>
                </c:pt>
                <c:pt idx="1">
                  <c:v>2.0</c:v>
                </c:pt>
                <c:pt idx="2">
                  <c:v>3.0</c:v>
                </c:pt>
                <c:pt idx="3">
                  <c:v>5.0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3059-4162-9259-DB4EF5A7D5F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62481200"/>
        <c:axId val="-962476784"/>
      </c:lineChart>
      <c:catAx>
        <c:axId val="-9624812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rgbClr val="143764"/>
                </a:solidFill>
              </a:defRPr>
            </a:pPr>
            <a:endParaRPr lang="en-US"/>
          </a:p>
        </c:txPr>
        <c:crossAx val="-962476784"/>
        <c:crosses val="autoZero"/>
        <c:auto val="1"/>
        <c:lblAlgn val="ctr"/>
        <c:lblOffset val="100"/>
        <c:noMultiLvlLbl val="0"/>
      </c:catAx>
      <c:valAx>
        <c:axId val="-96247678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solidFill>
                  <a:srgbClr val="143764"/>
                </a:solidFill>
              </a:defRPr>
            </a:pPr>
            <a:endParaRPr lang="en-US"/>
          </a:p>
        </c:txPr>
        <c:crossAx val="-962481200"/>
        <c:crosses val="autoZero"/>
        <c:crossBetween val="between"/>
      </c:valAx>
    </c:plotArea>
    <c:legend>
      <c:legendPos val="r"/>
      <c:overlay val="0"/>
      <c:txPr>
        <a:bodyPr/>
        <a:lstStyle/>
        <a:p>
          <a:pPr>
            <a:defRPr sz="1200">
              <a:solidFill>
                <a:srgbClr val="143764"/>
              </a:solidFill>
            </a:defRPr>
          </a:pPr>
          <a:endParaRPr lang="en-US"/>
        </a:p>
      </c:txPr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098169-0F3F-5D44-9712-7F1D5FE523C1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BDC846-95AE-0247-88C3-EF7399EE4B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53845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A0A357-59FE-AE4D-A6EF-63C976CEFEC9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4C4DD8-D20E-C640-B71A-17EC94A9CE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205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4C4DD8-D20E-C640-B71A-17EC94A9CE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716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9571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fld id="{D342F254-C812-CA40-806C-88A6FB94A3EA}" type="slidenum">
              <a:rPr lang="en-US" altLang="x-none">
                <a:solidFill>
                  <a:srgbClr val="000000"/>
                </a:solidFill>
                <a:latin typeface="Calibri" charset="0"/>
              </a:rPr>
              <a:pPr eaLnBrk="1" hangingPunct="1"/>
              <a:t>4</a:t>
            </a:fld>
            <a:endParaRPr lang="en-US" altLang="x-none">
              <a:solidFill>
                <a:srgbClr val="000000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028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240819" cy="6858001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3" y="4166973"/>
            <a:ext cx="8823807" cy="2691028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7091" y="4193166"/>
            <a:ext cx="8107811" cy="1439124"/>
          </a:xfrm>
        </p:spPr>
        <p:txBody>
          <a:bodyPr/>
          <a:lstStyle>
            <a:lvl1pPr algn="r">
              <a:defRPr strike="noStrike" cap="none" normalizeH="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77091" y="5783849"/>
            <a:ext cx="8107811" cy="505587"/>
          </a:xfrm>
        </p:spPr>
        <p:txBody>
          <a:bodyPr anchor="b" anchorCtr="0">
            <a:normAutofit/>
          </a:bodyPr>
          <a:lstStyle>
            <a:lvl1pPr marL="0" indent="0" algn="r">
              <a:buNone/>
              <a:defRPr sz="1800">
                <a:solidFill>
                  <a:srgbClr val="EDA02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Presenter’s Name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277091" y="6296531"/>
            <a:ext cx="8107811" cy="543687"/>
          </a:xfrm>
        </p:spPr>
        <p:txBody>
          <a:bodyPr anchor="t" anchorCtr="0">
            <a:normAutofit/>
          </a:bodyPr>
          <a:lstStyle>
            <a:lvl1pPr marL="0" indent="0" algn="r">
              <a:buNone/>
              <a:defRPr sz="1400">
                <a:solidFill>
                  <a:srgbClr val="EDA02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PRESENTER’S TITLE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8823810" y="1920595"/>
            <a:ext cx="3417009" cy="2246379"/>
          </a:xfrm>
          <a:prstGeom prst="rect">
            <a:avLst/>
          </a:prstGeom>
          <a:solidFill>
            <a:schemeClr val="accent1">
              <a:alpha val="7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2" hasCustomPrompt="1"/>
          </p:nvPr>
        </p:nvSpPr>
        <p:spPr>
          <a:xfrm>
            <a:off x="277091" y="4193167"/>
            <a:ext cx="8107811" cy="505587"/>
          </a:xfrm>
        </p:spPr>
        <p:txBody>
          <a:bodyPr anchor="b" anchorCtr="0">
            <a:normAutofit/>
          </a:bodyPr>
          <a:lstStyle>
            <a:lvl1pPr marL="0" indent="0" algn="r">
              <a:buNone/>
              <a:defRPr sz="1400">
                <a:solidFill>
                  <a:srgbClr val="EDA02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Date</a:t>
            </a: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3812" y="2738832"/>
            <a:ext cx="1811594" cy="60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645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253"/>
            <a:ext cx="12192002" cy="6871253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>
          <a:xfrm>
            <a:off x="3062803" y="2609913"/>
            <a:ext cx="9129197" cy="2076371"/>
          </a:xfrm>
          <a:prstGeom prst="rect">
            <a:avLst/>
          </a:pr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Rectangle 10"/>
          <p:cNvSpPr/>
          <p:nvPr userDrawn="1"/>
        </p:nvSpPr>
        <p:spPr>
          <a:xfrm>
            <a:off x="0" y="4686285"/>
            <a:ext cx="3062803" cy="2171716"/>
          </a:xfrm>
          <a:prstGeom prst="rect">
            <a:avLst/>
          </a:prstGeom>
          <a:solidFill>
            <a:schemeClr val="accent1">
              <a:alpha val="8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3062806" y="3281802"/>
            <a:ext cx="91291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alibri Light"/>
                <a:cs typeface="Calibri Light"/>
              </a:rPr>
              <a:t>Thank You!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604" y="5467191"/>
            <a:ext cx="1811594" cy="60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772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act 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5100" y="3211221"/>
            <a:ext cx="7871359" cy="1862061"/>
          </a:xfrm>
        </p:spPr>
        <p:txBody>
          <a:bodyPr anchor="ctr" anchorCtr="0"/>
          <a:lstStyle>
            <a:lvl1pPr algn="ctr">
              <a:defRPr>
                <a:solidFill>
                  <a:schemeClr val="accent3"/>
                </a:solidFill>
                <a:latin typeface="Calibri Light"/>
                <a:cs typeface="Calibri 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2028319" y="1870205"/>
            <a:ext cx="8215615" cy="3468253"/>
          </a:xfrm>
          <a:prstGeom prst="rect">
            <a:avLst/>
          </a:prstGeom>
          <a:noFill/>
          <a:ln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050861" y="2242263"/>
            <a:ext cx="2096372" cy="703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4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ACE46-9071-F047-A930-A65BCD5480F6}" type="datetimeFigureOut">
              <a:rPr lang="en-US" smtClean="0"/>
              <a:t>11/16/17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1B60F-716A-C143-BCC6-214EC88653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07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88C51D7-73E2-DD49-9E09-EE9AEEADE5DD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216370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7509" y="6356352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317509" y="238428"/>
            <a:ext cx="8676272" cy="7006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idx="1"/>
          </p:nvPr>
        </p:nvSpPr>
        <p:spPr>
          <a:xfrm>
            <a:off x="317511" y="1156705"/>
            <a:ext cx="11620679" cy="4969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3998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Pag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0" y="1831880"/>
            <a:ext cx="12192000" cy="3317395"/>
          </a:xfrm>
          <a:prstGeom prst="rect">
            <a:avLst/>
          </a:prstGeom>
          <a:solidFill>
            <a:schemeClr val="accent1">
              <a:alpha val="83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gradFill flip="none" rotWithShape="1">
                <a:gsLst>
                  <a:gs pos="0">
                    <a:srgbClr val="139DD1"/>
                  </a:gs>
                  <a:gs pos="100000">
                    <a:srgbClr val="143764"/>
                  </a:gs>
                </a:gsLst>
                <a:lin ang="0" scaled="1"/>
                <a:tileRect/>
              </a:gradFill>
            </a:endParaRPr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174464" y="3137383"/>
            <a:ext cx="8399181" cy="70062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algn="l">
              <a:defRPr cap="none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transition slide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9063" y="3182741"/>
            <a:ext cx="1811594" cy="60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21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Pag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596"/>
            <a:ext cx="12192004" cy="6878598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4" y="-20596"/>
            <a:ext cx="5028769" cy="6878598"/>
          </a:xfrm>
          <a:prstGeom prst="rect">
            <a:avLst/>
          </a:pr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endParaRPr lang="en-US" sz="180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09663" y="3531062"/>
            <a:ext cx="4223832" cy="2454753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 algn="l">
              <a:defRPr cap="none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663" y="437405"/>
            <a:ext cx="1811594" cy="60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33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sty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Ellie Mae chart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7509" y="6356352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‹#›</a:t>
            </a:fld>
            <a:endParaRPr lang="en-US"/>
          </a:p>
        </p:txBody>
      </p:sp>
      <p:graphicFrame>
        <p:nvGraphicFramePr>
          <p:cNvPr id="22" name="Chart 21"/>
          <p:cNvGraphicFramePr/>
          <p:nvPr userDrawn="1">
            <p:extLst>
              <p:ext uri="{D42A27DB-BD31-4B8C-83A1-F6EECF244321}">
                <p14:modId xmlns:p14="http://schemas.microsoft.com/office/powerpoint/2010/main" val="1306050690"/>
              </p:ext>
            </p:extLst>
          </p:nvPr>
        </p:nvGraphicFramePr>
        <p:xfrm>
          <a:off x="304805" y="2032000"/>
          <a:ext cx="5621868" cy="28109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3" name="Chart 22"/>
          <p:cNvGraphicFramePr/>
          <p:nvPr userDrawn="1">
            <p:extLst>
              <p:ext uri="{D42A27DB-BD31-4B8C-83A1-F6EECF244321}">
                <p14:modId xmlns:p14="http://schemas.microsoft.com/office/powerpoint/2010/main" val="3542575548"/>
              </p:ext>
            </p:extLst>
          </p:nvPr>
        </p:nvGraphicFramePr>
        <p:xfrm>
          <a:off x="6118581" y="2023534"/>
          <a:ext cx="5706535" cy="28532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88101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content boxes 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 Light"/>
                <a:cs typeface="Calibri 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7509" y="1133233"/>
            <a:ext cx="5676891" cy="4992932"/>
          </a:xfrm>
        </p:spPr>
        <p:txBody>
          <a:bodyPr/>
          <a:lstStyle>
            <a:lvl1pPr>
              <a:defRPr sz="2000">
                <a:latin typeface="Calibri Light"/>
                <a:cs typeface="Calibri Light"/>
              </a:defRPr>
            </a:lvl1pPr>
            <a:lvl2pPr>
              <a:defRPr sz="1800">
                <a:latin typeface="Calibri Light"/>
                <a:cs typeface="Calibri Light"/>
              </a:defRPr>
            </a:lvl2pPr>
            <a:lvl3pPr>
              <a:defRPr sz="1600">
                <a:latin typeface="Calibri Light"/>
                <a:cs typeface="Calibri Light"/>
              </a:defRPr>
            </a:lvl3pPr>
            <a:lvl4pPr>
              <a:defRPr sz="1400">
                <a:latin typeface="Calibri Light"/>
                <a:cs typeface="Calibri Light"/>
              </a:defRPr>
            </a:lvl4pPr>
            <a:lvl5pPr>
              <a:defRPr sz="1200">
                <a:latin typeface="Calibri Light"/>
                <a:cs typeface="Calibri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2" y="1133233"/>
            <a:ext cx="5740588" cy="4992931"/>
          </a:xfrm>
        </p:spPr>
        <p:txBody>
          <a:bodyPr/>
          <a:lstStyle>
            <a:lvl1pPr>
              <a:defRPr sz="2000">
                <a:latin typeface="Calibri Light"/>
                <a:cs typeface="Calibri Light"/>
              </a:defRPr>
            </a:lvl1pPr>
            <a:lvl2pPr>
              <a:defRPr sz="1800">
                <a:latin typeface="Calibri Light"/>
                <a:cs typeface="Calibri Light"/>
              </a:defRPr>
            </a:lvl2pPr>
            <a:lvl3pPr>
              <a:defRPr sz="1600">
                <a:latin typeface="Calibri Light"/>
                <a:cs typeface="Calibri Light"/>
              </a:defRPr>
            </a:lvl3pPr>
            <a:lvl4pPr>
              <a:defRPr sz="1400">
                <a:latin typeface="Calibri Light"/>
                <a:cs typeface="Calibri Light"/>
              </a:defRPr>
            </a:lvl4pPr>
            <a:lvl5pPr>
              <a:defRPr sz="1200">
                <a:latin typeface="Calibri Light"/>
                <a:cs typeface="Calibri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7509" y="6356352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700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 conten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 Light"/>
                <a:cs typeface="Calibri 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509" y="1105268"/>
            <a:ext cx="5679008" cy="639763"/>
          </a:xfrm>
          <a:solidFill>
            <a:srgbClr val="0A5598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600" b="1" cap="all">
                <a:solidFill>
                  <a:schemeClr val="bg1"/>
                </a:solidFill>
                <a:latin typeface="Calibri Light"/>
                <a:cs typeface="Calibri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509" y="1905000"/>
            <a:ext cx="5679008" cy="4221163"/>
          </a:xfrm>
          <a:solidFill>
            <a:srgbClr val="FFFFFF"/>
          </a:solidFill>
        </p:spPr>
        <p:txBody>
          <a:bodyPr/>
          <a:lstStyle>
            <a:lvl1pPr>
              <a:defRPr sz="1800">
                <a:latin typeface="Calibri Light"/>
                <a:cs typeface="Calibri Light"/>
              </a:defRPr>
            </a:lvl1pPr>
            <a:lvl2pPr>
              <a:defRPr sz="1600">
                <a:latin typeface="Calibri Light"/>
                <a:cs typeface="Calibri Light"/>
              </a:defRPr>
            </a:lvl2pPr>
            <a:lvl3pPr>
              <a:defRPr sz="1400">
                <a:latin typeface="Calibri Light"/>
                <a:cs typeface="Calibri Light"/>
              </a:defRPr>
            </a:lvl3pPr>
            <a:lvl4pPr>
              <a:defRPr sz="1200">
                <a:latin typeface="Calibri Light"/>
                <a:cs typeface="Calibri Light"/>
              </a:defRPr>
            </a:lvl4pPr>
            <a:lvl5pPr>
              <a:defRPr sz="1000">
                <a:latin typeface="Calibri Light"/>
                <a:cs typeface="Calibri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953" y="1105268"/>
            <a:ext cx="5745239" cy="639763"/>
          </a:xfrm>
          <a:solidFill>
            <a:schemeClr val="accent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600" b="1" cap="all">
                <a:solidFill>
                  <a:schemeClr val="bg1"/>
                </a:solidFill>
                <a:latin typeface="Calibri Light"/>
                <a:cs typeface="Calibri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953" y="1905000"/>
            <a:ext cx="5745239" cy="4221163"/>
          </a:xfrm>
          <a:solidFill>
            <a:srgbClr val="FFFFFF"/>
          </a:solidFill>
        </p:spPr>
        <p:txBody>
          <a:bodyPr/>
          <a:lstStyle>
            <a:lvl1pPr>
              <a:defRPr sz="1800">
                <a:latin typeface="Calibri Light"/>
                <a:cs typeface="Calibri Light"/>
              </a:defRPr>
            </a:lvl1pPr>
            <a:lvl2pPr>
              <a:defRPr sz="1600">
                <a:latin typeface="Calibri Light"/>
                <a:cs typeface="Calibri Light"/>
              </a:defRPr>
            </a:lvl2pPr>
            <a:lvl3pPr>
              <a:defRPr sz="1400">
                <a:latin typeface="Calibri Light"/>
                <a:cs typeface="Calibri Light"/>
              </a:defRPr>
            </a:lvl3pPr>
            <a:lvl4pPr>
              <a:defRPr sz="1200">
                <a:latin typeface="Calibri Light"/>
                <a:cs typeface="Calibri Light"/>
              </a:defRPr>
            </a:lvl4pPr>
            <a:lvl5pPr>
              <a:defRPr sz="1000">
                <a:latin typeface="Calibri Light"/>
                <a:cs typeface="Calibri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 Light"/>
                <a:cs typeface="Calibri Light"/>
              </a:defRPr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7509" y="6356352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alibri Light"/>
                <a:cs typeface="Calibri Light"/>
              </a:defRPr>
            </a:lvl1pPr>
          </a:lstStyle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 Light"/>
                <a:cs typeface="Calibri Light"/>
              </a:defRPr>
            </a:lvl1pPr>
          </a:lstStyle>
          <a:p>
            <a:fld id="{798B1479-233F-F44B-8143-7F1B8BD442C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54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 Light"/>
                <a:cs typeface="Calibri Ligh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510" y="1105268"/>
            <a:ext cx="3686725" cy="732499"/>
          </a:xfrm>
          <a:solidFill>
            <a:srgbClr val="0A5598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200" b="1" cap="all">
                <a:solidFill>
                  <a:schemeClr val="bg1"/>
                </a:solidFill>
                <a:latin typeface="Calibri Light"/>
                <a:cs typeface="Calibri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510" y="1942354"/>
            <a:ext cx="3686725" cy="4213412"/>
          </a:xfrm>
          <a:solidFill>
            <a:srgbClr val="FFFFFF"/>
          </a:solidFill>
        </p:spPr>
        <p:txBody>
          <a:bodyPr/>
          <a:lstStyle>
            <a:lvl1pPr>
              <a:defRPr sz="1400">
                <a:latin typeface="Calibri Light"/>
                <a:cs typeface="Calibri Light"/>
              </a:defRPr>
            </a:lvl1pPr>
            <a:lvl2pPr>
              <a:defRPr sz="1200">
                <a:latin typeface="Calibri Light"/>
                <a:cs typeface="Calibri Light"/>
              </a:defRPr>
            </a:lvl2pPr>
            <a:lvl3pPr>
              <a:defRPr sz="1200">
                <a:latin typeface="Calibri Light"/>
                <a:cs typeface="Calibri Light"/>
              </a:defRPr>
            </a:lvl3pPr>
            <a:lvl4pPr>
              <a:defRPr sz="1000">
                <a:latin typeface="Calibri Light"/>
                <a:cs typeface="Calibri Light"/>
              </a:defRPr>
            </a:lvl4pPr>
            <a:lvl5pPr>
              <a:defRPr sz="1000">
                <a:latin typeface="Calibri Light"/>
                <a:cs typeface="Calibri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 Light"/>
                <a:cs typeface="Calibri Light"/>
              </a:defRPr>
            </a:lvl1pPr>
          </a:lstStyle>
          <a:p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7509" y="6356352"/>
            <a:ext cx="38608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Calibri Light"/>
                <a:cs typeface="Calibri Light"/>
              </a:defRPr>
            </a:lvl1pPr>
          </a:lstStyle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 Light"/>
                <a:cs typeface="Calibri Light"/>
              </a:defRPr>
            </a:lvl1pPr>
          </a:lstStyle>
          <a:p>
            <a:fld id="{798B1479-233F-F44B-8143-7F1B8BD442C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Text Placeholder 2"/>
          <p:cNvSpPr>
            <a:spLocks noGrp="1"/>
          </p:cNvSpPr>
          <p:nvPr>
            <p:ph type="body" idx="13"/>
          </p:nvPr>
        </p:nvSpPr>
        <p:spPr>
          <a:xfrm>
            <a:off x="4178312" y="1105268"/>
            <a:ext cx="3830161" cy="732499"/>
          </a:xfrm>
          <a:solidFill>
            <a:srgbClr val="0092D2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200" b="1" cap="all">
                <a:solidFill>
                  <a:schemeClr val="bg1"/>
                </a:solidFill>
                <a:latin typeface="Calibri Light"/>
                <a:cs typeface="Calibri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"/>
          <p:cNvSpPr>
            <a:spLocks noGrp="1"/>
          </p:cNvSpPr>
          <p:nvPr>
            <p:ph sz="half" idx="14"/>
          </p:nvPr>
        </p:nvSpPr>
        <p:spPr>
          <a:xfrm>
            <a:off x="4178312" y="1942354"/>
            <a:ext cx="3830161" cy="4213412"/>
          </a:xfrm>
          <a:solidFill>
            <a:srgbClr val="FFFFFF"/>
          </a:solidFill>
        </p:spPr>
        <p:txBody>
          <a:bodyPr/>
          <a:lstStyle>
            <a:lvl1pPr>
              <a:defRPr sz="1400">
                <a:latin typeface="Calibri Light"/>
                <a:cs typeface="Calibri Light"/>
              </a:defRPr>
            </a:lvl1pPr>
            <a:lvl2pPr>
              <a:defRPr sz="1200">
                <a:latin typeface="Calibri Light"/>
                <a:cs typeface="Calibri Light"/>
              </a:defRPr>
            </a:lvl2pPr>
            <a:lvl3pPr>
              <a:defRPr sz="1200">
                <a:latin typeface="Calibri Light"/>
                <a:cs typeface="Calibri Light"/>
              </a:defRPr>
            </a:lvl3pPr>
            <a:lvl4pPr>
              <a:defRPr sz="1000">
                <a:latin typeface="Calibri Light"/>
                <a:cs typeface="Calibri Light"/>
              </a:defRPr>
            </a:lvl4pPr>
            <a:lvl5pPr>
              <a:defRPr sz="1000">
                <a:latin typeface="Calibri Light"/>
                <a:cs typeface="Calibri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5"/>
          </p:nvPr>
        </p:nvSpPr>
        <p:spPr>
          <a:xfrm>
            <a:off x="8187765" y="1105268"/>
            <a:ext cx="3765176" cy="732499"/>
          </a:xfrm>
          <a:solidFill>
            <a:schemeClr val="accent6"/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200" b="1" cap="all">
                <a:solidFill>
                  <a:schemeClr val="bg1"/>
                </a:solidFill>
                <a:latin typeface="Calibri Light"/>
                <a:cs typeface="Calibri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3"/>
          <p:cNvSpPr>
            <a:spLocks noGrp="1"/>
          </p:cNvSpPr>
          <p:nvPr>
            <p:ph sz="half" idx="16"/>
          </p:nvPr>
        </p:nvSpPr>
        <p:spPr>
          <a:xfrm>
            <a:off x="8187765" y="1942354"/>
            <a:ext cx="3765176" cy="4213412"/>
          </a:xfrm>
          <a:solidFill>
            <a:srgbClr val="FFFFFF"/>
          </a:solidFill>
        </p:spPr>
        <p:txBody>
          <a:bodyPr/>
          <a:lstStyle>
            <a:lvl1pPr>
              <a:defRPr sz="1400">
                <a:latin typeface="Calibri Light"/>
                <a:cs typeface="Calibri Light"/>
              </a:defRPr>
            </a:lvl1pPr>
            <a:lvl2pPr>
              <a:defRPr sz="1200">
                <a:latin typeface="Calibri Light"/>
                <a:cs typeface="Calibri Light"/>
              </a:defRPr>
            </a:lvl2pPr>
            <a:lvl3pPr>
              <a:defRPr sz="1200">
                <a:latin typeface="Calibri Light"/>
                <a:cs typeface="Calibri Light"/>
              </a:defRPr>
            </a:lvl3pPr>
            <a:lvl4pPr>
              <a:defRPr sz="1000">
                <a:latin typeface="Calibri Light"/>
                <a:cs typeface="Calibri Light"/>
              </a:defRPr>
            </a:lvl4pPr>
            <a:lvl5pPr>
              <a:defRPr sz="1000">
                <a:latin typeface="Calibri Light"/>
                <a:cs typeface="Calibri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4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?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53021" cy="68580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4098325"/>
            <a:ext cx="12253021" cy="2766542"/>
          </a:xfrm>
          <a:prstGeom prst="rect">
            <a:avLst/>
          </a:pr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9" name="TextBox 8"/>
          <p:cNvSpPr txBox="1"/>
          <p:nvPr userDrawn="1"/>
        </p:nvSpPr>
        <p:spPr>
          <a:xfrm>
            <a:off x="7303803" y="5187239"/>
            <a:ext cx="48881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alibri Light"/>
                <a:cs typeface="Calibri Light"/>
              </a:rPr>
              <a:t>Questions?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489" y="5223667"/>
            <a:ext cx="1811594" cy="60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7097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1.jpg"/><Relationship Id="rId17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7981"/>
            <a:ext cx="12192001" cy="975360"/>
          </a:xfrm>
          <a:prstGeom prst="rect">
            <a:avLst/>
          </a:prstGeom>
        </p:spPr>
      </p:pic>
      <p:cxnSp>
        <p:nvCxnSpPr>
          <p:cNvPr id="13" name="Straight Connector 12"/>
          <p:cNvCxnSpPr/>
          <p:nvPr userDrawn="1"/>
        </p:nvCxnSpPr>
        <p:spPr bwMode="auto">
          <a:xfrm>
            <a:off x="9586133" y="-21844"/>
            <a:ext cx="0" cy="870177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9940413" y="335306"/>
            <a:ext cx="1997775" cy="45082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7509" y="147712"/>
            <a:ext cx="8676272" cy="700621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71931" y="636217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800" baseline="0">
                <a:solidFill>
                  <a:schemeClr val="tx1">
                    <a:tint val="75000"/>
                  </a:schemeClr>
                </a:solidFill>
                <a:latin typeface="Calibri Light"/>
                <a:cs typeface="Calibri Ligh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93388" y="6362177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Calibri Light"/>
                <a:cs typeface="Calibri Light"/>
              </a:defRPr>
            </a:lvl1pPr>
          </a:lstStyle>
          <a:p>
            <a:fld id="{798B1479-233F-F44B-8143-7F1B8BD442C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7513" y="6356352"/>
            <a:ext cx="3205337" cy="365125"/>
          </a:xfrm>
          <a:prstGeom prst="rect">
            <a:avLst/>
          </a:prstGeom>
        </p:spPr>
        <p:txBody>
          <a:bodyPr anchor="b"/>
          <a:lstStyle>
            <a:lvl1pPr algn="l">
              <a:defRPr sz="800">
                <a:solidFill>
                  <a:srgbClr val="96999C"/>
                </a:solidFill>
                <a:latin typeface="Calibri Light"/>
                <a:cs typeface="Calibri Light"/>
              </a:defRPr>
            </a:lvl1pPr>
          </a:lstStyle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511" y="1156705"/>
            <a:ext cx="11620679" cy="4969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4097869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0" r:id="rId2"/>
    <p:sldLayoutId id="2147483659" r:id="rId3"/>
    <p:sldLayoutId id="2147483672" r:id="rId4"/>
    <p:sldLayoutId id="2147483670" r:id="rId5"/>
    <p:sldLayoutId id="2147483652" r:id="rId6"/>
    <p:sldLayoutId id="2147483653" r:id="rId7"/>
    <p:sldLayoutId id="2147483668" r:id="rId8"/>
    <p:sldLayoutId id="2147483675" r:id="rId9"/>
    <p:sldLayoutId id="2147483663" r:id="rId10"/>
    <p:sldLayoutId id="2147483674" r:id="rId11"/>
    <p:sldLayoutId id="2147483680" r:id="rId12"/>
    <p:sldLayoutId id="2147483681" r:id="rId13"/>
    <p:sldLayoutId id="2147483682" r:id="rId14"/>
  </p:sldLayoutIdLst>
  <p:hf hdr="0" dt="0"/>
  <p:txStyles>
    <p:titleStyle>
      <a:lvl1pPr algn="l" defTabSz="457200" rtl="0" eaLnBrk="1" latinLnBrk="0" hangingPunct="1">
        <a:spcBef>
          <a:spcPct val="0"/>
        </a:spcBef>
        <a:buNone/>
        <a:tabLst/>
        <a:defRPr sz="2800" kern="1200" cap="none">
          <a:solidFill>
            <a:schemeClr val="accent3"/>
          </a:solidFill>
          <a:latin typeface="Calibri Light"/>
          <a:ea typeface="+mj-ea"/>
          <a:cs typeface="Calibri Light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Clr>
          <a:schemeClr val="accent4"/>
        </a:buClr>
        <a:buFont typeface="Wingdings" charset="2"/>
        <a:buNone/>
        <a:defRPr sz="2800" kern="1200">
          <a:solidFill>
            <a:srgbClr val="139DD1"/>
          </a:solidFill>
          <a:latin typeface="Calibri Light"/>
          <a:ea typeface="+mn-ea"/>
          <a:cs typeface="Calibri Light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accent4"/>
        </a:buClr>
        <a:buFont typeface="Arial"/>
        <a:buChar char="•"/>
        <a:defRPr sz="2000" kern="1200">
          <a:solidFill>
            <a:schemeClr val="tx2">
              <a:lumMod val="90000"/>
              <a:lumOff val="10000"/>
            </a:schemeClr>
          </a:solidFill>
          <a:latin typeface="Calibri Light"/>
          <a:ea typeface="+mn-ea"/>
          <a:cs typeface="Calibri Light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accent2"/>
        </a:buClr>
        <a:buFont typeface="Lucida Grande"/>
        <a:buChar char="-"/>
        <a:defRPr sz="1800" kern="1200">
          <a:solidFill>
            <a:schemeClr val="accent2"/>
          </a:solidFill>
          <a:latin typeface="Calibri Light"/>
          <a:ea typeface="+mn-ea"/>
          <a:cs typeface="Calibri Light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accent3"/>
        </a:buClr>
        <a:buSzPct val="75000"/>
        <a:buFont typeface="Lucida Grande"/>
        <a:buChar char="&gt;"/>
        <a:defRPr sz="1600" kern="1200">
          <a:solidFill>
            <a:schemeClr val="accent4"/>
          </a:solidFill>
          <a:latin typeface="Calibri Light"/>
          <a:ea typeface="+mn-ea"/>
          <a:cs typeface="Calibri Light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accent3"/>
        </a:buClr>
        <a:buSzPct val="75000"/>
        <a:buFont typeface="Lucida Grande"/>
        <a:buChar char="&gt;"/>
        <a:defRPr sz="1200" kern="1200">
          <a:solidFill>
            <a:schemeClr val="accent4"/>
          </a:solidFill>
          <a:latin typeface="Calibri Light"/>
          <a:ea typeface="+mn-ea"/>
          <a:cs typeface="Calibri Ligh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consumerfinance.gov/data-research/hmda/explore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77091" y="4808824"/>
            <a:ext cx="8107811" cy="823466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AI Powered Loan Application</a:t>
            </a:r>
            <a:endParaRPr lang="en-US" sz="3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>
          <a:xfrm>
            <a:off x="277091" y="5975499"/>
            <a:ext cx="8107811" cy="581884"/>
          </a:xfrm>
        </p:spPr>
        <p:txBody>
          <a:bodyPr>
            <a:no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Melinda </a:t>
            </a:r>
            <a:r>
              <a:rPr lang="en-US" b="1" dirty="0">
                <a:solidFill>
                  <a:schemeClr val="bg1"/>
                </a:solidFill>
              </a:rPr>
              <a:t>Xiao-Devins, </a:t>
            </a:r>
            <a:r>
              <a:rPr lang="en-US" b="1" dirty="0" smtClean="0">
                <a:solidFill>
                  <a:schemeClr val="bg1"/>
                </a:solidFill>
              </a:rPr>
              <a:t>Vincent Liu, </a:t>
            </a:r>
            <a:r>
              <a:rPr lang="en-US" b="1" dirty="0" err="1" smtClean="0">
                <a:solidFill>
                  <a:schemeClr val="bg1"/>
                </a:solidFill>
              </a:rPr>
              <a:t>Yiyang</a:t>
            </a:r>
            <a:r>
              <a:rPr lang="en-US" b="1" dirty="0" smtClean="0">
                <a:solidFill>
                  <a:schemeClr val="bg1"/>
                </a:solidFill>
              </a:rPr>
              <a:t> Shen, Tian Chen, </a:t>
            </a:r>
            <a:r>
              <a:rPr lang="en-US" b="1" dirty="0" err="1" smtClean="0">
                <a:solidFill>
                  <a:schemeClr val="bg1"/>
                </a:solidFill>
              </a:rPr>
              <a:t>Zhongliu</a:t>
            </a:r>
            <a:r>
              <a:rPr lang="en-US" b="1" dirty="0" smtClean="0">
                <a:solidFill>
                  <a:schemeClr val="bg1"/>
                </a:solidFill>
              </a:rPr>
              <a:t> Li, Suman </a:t>
            </a:r>
            <a:r>
              <a:rPr lang="en-US" b="1" dirty="0" err="1" smtClean="0">
                <a:solidFill>
                  <a:schemeClr val="bg1"/>
                </a:solidFill>
              </a:rPr>
              <a:t>Nokhwal</a:t>
            </a:r>
            <a:r>
              <a:rPr lang="en-US" b="1" dirty="0" smtClean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11"/>
          </p:nvPr>
        </p:nvSpPr>
        <p:spPr>
          <a:xfrm>
            <a:off x="277091" y="5632290"/>
            <a:ext cx="8107811" cy="449532"/>
          </a:xfrm>
        </p:spPr>
        <p:txBody>
          <a:bodyPr>
            <a:norm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Team Crystal Ball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half" idx="12"/>
          </p:nvPr>
        </p:nvSpPr>
        <p:spPr/>
        <p:txBody>
          <a:bodyPr/>
          <a:lstStyle/>
          <a:p>
            <a:pPr algn="ctr"/>
            <a:r>
              <a:rPr lang="en-US" dirty="0" smtClean="0"/>
              <a:t>11/10/2017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202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10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Team 7 source code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Jupyter</a:t>
            </a:r>
            <a:r>
              <a:rPr lang="en-US" dirty="0" smtClean="0"/>
              <a:t> notebook (source code, comments, execution results, graph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093" y="1157288"/>
            <a:ext cx="8391314" cy="4968875"/>
          </a:xfrm>
        </p:spPr>
      </p:pic>
    </p:spTree>
    <p:extLst>
      <p:ext uri="{BB962C8B-B14F-4D97-AF65-F5344CB8AC3E}">
        <p14:creationId xmlns:p14="http://schemas.microsoft.com/office/powerpoint/2010/main" val="2124484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11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7508" y="574158"/>
            <a:ext cx="10729720" cy="971069"/>
          </a:xfrm>
        </p:spPr>
        <p:txBody>
          <a:bodyPr>
            <a:normAutofit/>
          </a:bodyPr>
          <a:lstStyle/>
          <a:p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Suman </a:t>
            </a:r>
            <a:r>
              <a:rPr lang="en-US" sz="2200" b="1" dirty="0" err="1" smtClean="0">
                <a:solidFill>
                  <a:schemeClr val="accent1">
                    <a:lumMod val="75000"/>
                  </a:schemeClr>
                </a:solidFill>
              </a:rPr>
              <a:t>Nokhwal</a:t>
            </a:r>
            <a:r>
              <a:rPr lang="en-US" sz="2200" b="1" dirty="0" smtClean="0">
                <a:solidFill>
                  <a:schemeClr val="accent1">
                    <a:lumMod val="75000"/>
                  </a:schemeClr>
                </a:solidFill>
              </a:rPr>
              <a:t>, Melinda </a:t>
            </a: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Xiao-Devins</a:t>
            </a:r>
            <a:r>
              <a:rPr lang="en-US" sz="2200" b="1" dirty="0" smtClean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en-US" sz="2200" b="1" dirty="0" err="1">
                <a:solidFill>
                  <a:schemeClr val="accent1">
                    <a:lumMod val="75000"/>
                  </a:schemeClr>
                </a:solidFill>
              </a:rPr>
              <a:t>Zhongliu</a:t>
            </a: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 Li,</a:t>
            </a:r>
            <a:r>
              <a:rPr lang="en-US" sz="22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Vincent Liu</a:t>
            </a:r>
            <a:r>
              <a:rPr lang="en-US" sz="2200" b="1" dirty="0" smtClean="0">
                <a:solidFill>
                  <a:schemeClr val="accent1">
                    <a:lumMod val="75000"/>
                  </a:schemeClr>
                </a:solidFill>
              </a:rPr>
              <a:t>, </a:t>
            </a: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Tian Chen,</a:t>
            </a:r>
            <a:r>
              <a:rPr lang="en-US" sz="2200" b="1" dirty="0" smtClean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200" b="1" dirty="0" err="1">
                <a:solidFill>
                  <a:schemeClr val="accent1">
                    <a:lumMod val="75000"/>
                  </a:schemeClr>
                </a:solidFill>
              </a:rPr>
              <a:t>Yiyang</a:t>
            </a:r>
            <a:r>
              <a:rPr lang="en-US" sz="2200" b="1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200" b="1" dirty="0" smtClean="0">
                <a:solidFill>
                  <a:schemeClr val="accent1">
                    <a:lumMod val="75000"/>
                  </a:schemeClr>
                </a:solidFill>
              </a:rPr>
              <a:t>Shen </a:t>
            </a:r>
            <a:endParaRPr lang="en-US" sz="2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814" y="1545227"/>
            <a:ext cx="7946564" cy="4517140"/>
          </a:xfrm>
        </p:spPr>
      </p:pic>
      <p:sp>
        <p:nvSpPr>
          <p:cNvPr id="7" name="TextBox 6"/>
          <p:cNvSpPr txBox="1"/>
          <p:nvPr/>
        </p:nvSpPr>
        <p:spPr>
          <a:xfrm>
            <a:off x="10388009" y="57415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2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 Powered Loan Application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4400" dirty="0" smtClean="0"/>
              <a:t>Goal:  </a:t>
            </a:r>
          </a:p>
          <a:p>
            <a:pPr marL="1200150" lvl="1" indent="-457200">
              <a:buFont typeface="Arial" charset="0"/>
              <a:buChar char="•"/>
            </a:pPr>
            <a:r>
              <a:rPr lang="en-US" sz="3600" dirty="0" smtClean="0"/>
              <a:t>Implement machine </a:t>
            </a:r>
            <a:r>
              <a:rPr lang="en-US" sz="3600" dirty="0"/>
              <a:t>learning and deep </a:t>
            </a:r>
            <a:r>
              <a:rPr lang="en-US" sz="3600" dirty="0" smtClean="0"/>
              <a:t>learning models, predict </a:t>
            </a:r>
            <a:r>
              <a:rPr lang="en-US" sz="3600" dirty="0"/>
              <a:t>loan approval probability </a:t>
            </a:r>
            <a:endParaRPr lang="en-US" sz="3600" dirty="0" smtClean="0"/>
          </a:p>
          <a:p>
            <a:pPr marL="1200150" lvl="1" indent="-457200">
              <a:buFont typeface="Arial" charset="0"/>
              <a:buChar char="•"/>
            </a:pPr>
            <a:r>
              <a:rPr lang="en-US" sz="3600" dirty="0" smtClean="0"/>
              <a:t>Build an end-to-end system -&gt;   show case product with AI inside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80263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Achieved: Implement an end-to-end system</a:t>
            </a:r>
            <a:br>
              <a:rPr lang="en-US" dirty="0"/>
            </a:b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3200" b="1" dirty="0" smtClean="0"/>
              <a:t>Implement Machine </a:t>
            </a:r>
            <a:r>
              <a:rPr lang="en-US" sz="3200" b="1" dirty="0"/>
              <a:t>Learning models: </a:t>
            </a:r>
          </a:p>
          <a:p>
            <a:pPr marL="1200150" lvl="1" indent="-457200">
              <a:buFont typeface="Arial" charset="0"/>
              <a:buChar char="•"/>
            </a:pPr>
            <a:r>
              <a:rPr lang="en-US" sz="2200" b="1" dirty="0"/>
              <a:t>Random Forest Classifier</a:t>
            </a:r>
            <a:endParaRPr lang="en-US" sz="2200" dirty="0"/>
          </a:p>
          <a:p>
            <a:pPr marL="1200150" lvl="1" indent="-457200">
              <a:buFont typeface="Arial" charset="0"/>
              <a:buChar char="•"/>
            </a:pPr>
            <a:r>
              <a:rPr lang="en-US" sz="2200" b="1" dirty="0"/>
              <a:t>K Nearest Neighbor </a:t>
            </a:r>
          </a:p>
          <a:p>
            <a:pPr marL="1200150" lvl="1" indent="-457200">
              <a:buFont typeface="Arial" charset="0"/>
              <a:buChar char="•"/>
            </a:pPr>
            <a:r>
              <a:rPr lang="en-US" sz="2200" b="1" dirty="0"/>
              <a:t>Logistic Regression</a:t>
            </a:r>
            <a:endParaRPr lang="en-US" sz="2200" dirty="0"/>
          </a:p>
          <a:p>
            <a:pPr marL="1200150" lvl="1" indent="-457200">
              <a:buFont typeface="Arial" charset="0"/>
              <a:buChar char="•"/>
            </a:pPr>
            <a:r>
              <a:rPr lang="en-US" sz="2200" b="1" dirty="0"/>
              <a:t>Naive Bayes </a:t>
            </a:r>
            <a:endParaRPr lang="en-US" sz="2200" dirty="0"/>
          </a:p>
          <a:p>
            <a:pPr marL="1200150" lvl="1" indent="-457200">
              <a:buFont typeface="Arial" charset="0"/>
              <a:buChar char="•"/>
            </a:pPr>
            <a:r>
              <a:rPr lang="en-US" sz="2200" b="1" dirty="0"/>
              <a:t>Support Vector Machine (SVC and Linear SVC)</a:t>
            </a:r>
            <a:endParaRPr lang="en-US" sz="2200" dirty="0"/>
          </a:p>
          <a:p>
            <a:pPr marL="457200" indent="-457200">
              <a:buFont typeface="Arial" charset="0"/>
              <a:buChar char="•"/>
            </a:pPr>
            <a:r>
              <a:rPr lang="en-US" sz="3200" b="1" dirty="0"/>
              <a:t>Implement </a:t>
            </a:r>
            <a:r>
              <a:rPr lang="en-US" sz="3200" b="1" dirty="0" smtClean="0"/>
              <a:t>Neural </a:t>
            </a:r>
            <a:r>
              <a:rPr lang="en-US" sz="3200" b="1" dirty="0"/>
              <a:t>Network Classifier </a:t>
            </a:r>
            <a:r>
              <a:rPr lang="en-US" sz="3200" b="1" dirty="0" smtClean="0"/>
              <a:t>(trained </a:t>
            </a:r>
            <a:r>
              <a:rPr lang="en-US" sz="3200" b="1" dirty="0"/>
              <a:t>with </a:t>
            </a:r>
            <a:r>
              <a:rPr lang="en-US" sz="3200" b="1" dirty="0" smtClean="0"/>
              <a:t>GPU</a:t>
            </a:r>
            <a:r>
              <a:rPr lang="en-US" sz="3200" b="1" dirty="0"/>
              <a:t>)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b="1" dirty="0" smtClean="0"/>
              <a:t>Use Flask framework to host </a:t>
            </a:r>
            <a:r>
              <a:rPr lang="en-US" sz="3200" b="1" dirty="0" smtClean="0"/>
              <a:t>real time prediction API using </a:t>
            </a:r>
            <a:r>
              <a:rPr lang="en-US" sz="3200" b="1" dirty="0" smtClean="0"/>
              <a:t>trained ML/DL </a:t>
            </a:r>
            <a:r>
              <a:rPr lang="en-US" sz="3200" b="1" dirty="0" smtClean="0"/>
              <a:t>models (essentially an AI platform</a:t>
            </a:r>
            <a:r>
              <a:rPr lang="en-US" sz="3200" b="1" dirty="0" smtClean="0"/>
              <a:t>).</a:t>
            </a:r>
            <a:endParaRPr lang="en-US" sz="3200" b="1" dirty="0"/>
          </a:p>
          <a:p>
            <a:pPr marL="457200" indent="-457200">
              <a:buFont typeface="Arial" charset="0"/>
              <a:buChar char="•"/>
            </a:pPr>
            <a:r>
              <a:rPr lang="en-US" sz="3200" b="1" dirty="0"/>
              <a:t>Integrate with Encompass EBS API</a:t>
            </a:r>
            <a:endParaRPr lang="en-US" sz="3200" dirty="0"/>
          </a:p>
          <a:p>
            <a:pPr marL="457200" indent="-457200">
              <a:buFont typeface="Arial" charset="0"/>
              <a:buChar char="•"/>
            </a:pPr>
            <a:r>
              <a:rPr lang="en-US" sz="3200" b="1" dirty="0"/>
              <a:t>Integrate </a:t>
            </a:r>
            <a:r>
              <a:rPr lang="en-US" sz="3200" b="1" dirty="0" smtClean="0"/>
              <a:t>Consumer Connect Loan </a:t>
            </a:r>
            <a:r>
              <a:rPr lang="en-US" sz="3200" b="1" dirty="0"/>
              <a:t>App UI with Flask </a:t>
            </a:r>
            <a:r>
              <a:rPr lang="en-US" sz="3200" b="1" dirty="0" smtClean="0"/>
              <a:t>backend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147002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machine learning framework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8800" y="1600201"/>
            <a:ext cx="8610600" cy="4525963"/>
          </a:xfrm>
        </p:spPr>
        <p:txBody>
          <a:bodyPr>
            <a:normAutofit/>
          </a:bodyPr>
          <a:lstStyle/>
          <a:p>
            <a:pPr algn="ctr"/>
            <a:r>
              <a:rPr lang="en-US" altLang="en-US" sz="6000" dirty="0">
                <a:solidFill>
                  <a:srgbClr val="0000FF"/>
                </a:solidFill>
              </a:rPr>
              <a:t>f</a:t>
            </a:r>
            <a:r>
              <a:rPr lang="en-US" altLang="en-US" sz="6000" dirty="0" smtClean="0">
                <a:solidFill>
                  <a:srgbClr val="0000FF"/>
                </a:solidFill>
              </a:rPr>
              <a:t> ( </a:t>
            </a:r>
            <a:r>
              <a:rPr lang="en-US" altLang="en-US" sz="6000" b="1" dirty="0" smtClean="0">
                <a:solidFill>
                  <a:srgbClr val="0000FF"/>
                </a:solidFill>
              </a:rPr>
              <a:t>x </a:t>
            </a:r>
            <a:r>
              <a:rPr lang="en-US" altLang="en-US" sz="6000" dirty="0" smtClean="0">
                <a:solidFill>
                  <a:srgbClr val="0000FF"/>
                </a:solidFill>
              </a:rPr>
              <a:t>)  =  y </a:t>
            </a:r>
            <a:endParaRPr lang="en-US" altLang="en-US" sz="6000" dirty="0">
              <a:solidFill>
                <a:srgbClr val="0000FF"/>
              </a:solidFill>
            </a:endParaRPr>
          </a:p>
          <a:p>
            <a:pPr>
              <a:buFontTx/>
              <a:buNone/>
            </a:pPr>
            <a:endParaRPr lang="en-US" altLang="en-US" dirty="0"/>
          </a:p>
          <a:p>
            <a:pPr>
              <a:buFontTx/>
              <a:buNone/>
            </a:pPr>
            <a:endParaRPr lang="en-US" altLang="en-US" dirty="0"/>
          </a:p>
          <a:p>
            <a:pPr>
              <a:buFontTx/>
              <a:buNone/>
            </a:pPr>
            <a:endParaRPr lang="en-US" altLang="en-US" dirty="0"/>
          </a:p>
          <a:p>
            <a:r>
              <a:rPr lang="en-US" altLang="en-US" b="1" i="1" dirty="0" smtClean="0"/>
              <a:t>Training</a:t>
            </a:r>
            <a:r>
              <a:rPr lang="en-US" altLang="en-US" b="1" dirty="0" smtClean="0"/>
              <a:t>:  </a:t>
            </a:r>
            <a:r>
              <a:rPr lang="en-US" altLang="en-US" b="1" dirty="0"/>
              <a:t>given a set of </a:t>
            </a:r>
            <a:r>
              <a:rPr lang="en-US" altLang="en-US" b="1" dirty="0">
                <a:solidFill>
                  <a:srgbClr val="0000FF"/>
                </a:solidFill>
              </a:rPr>
              <a:t>{(x</a:t>
            </a:r>
            <a:r>
              <a:rPr lang="en-US" altLang="en-US" b="1" baseline="-25000" dirty="0">
                <a:solidFill>
                  <a:srgbClr val="0000FF"/>
                </a:solidFill>
              </a:rPr>
              <a:t>1</a:t>
            </a:r>
            <a:r>
              <a:rPr lang="en-US" altLang="en-US" b="1" dirty="0">
                <a:solidFill>
                  <a:srgbClr val="0000FF"/>
                </a:solidFill>
              </a:rPr>
              <a:t>,y</a:t>
            </a:r>
            <a:r>
              <a:rPr lang="en-US" altLang="en-US" b="1" baseline="-25000" dirty="0">
                <a:solidFill>
                  <a:srgbClr val="0000FF"/>
                </a:solidFill>
              </a:rPr>
              <a:t>1</a:t>
            </a:r>
            <a:r>
              <a:rPr lang="en-US" altLang="en-US" b="1" dirty="0">
                <a:solidFill>
                  <a:srgbClr val="0000FF"/>
                </a:solidFill>
              </a:rPr>
              <a:t>), …, (</a:t>
            </a:r>
            <a:r>
              <a:rPr lang="en-US" altLang="en-US" b="1" dirty="0" err="1">
                <a:solidFill>
                  <a:srgbClr val="0000FF"/>
                </a:solidFill>
              </a:rPr>
              <a:t>x</a:t>
            </a:r>
            <a:r>
              <a:rPr lang="en-US" altLang="en-US" b="1" baseline="-25000" dirty="0" err="1">
                <a:solidFill>
                  <a:srgbClr val="0000FF"/>
                </a:solidFill>
              </a:rPr>
              <a:t>N</a:t>
            </a:r>
            <a:r>
              <a:rPr lang="en-US" altLang="en-US" b="1" dirty="0" smtClean="0">
                <a:solidFill>
                  <a:srgbClr val="0000FF"/>
                </a:solidFill>
              </a:rPr>
              <a:t>, </a:t>
            </a:r>
            <a:r>
              <a:rPr lang="en-US" altLang="en-US" b="1" dirty="0" err="1" smtClean="0">
                <a:solidFill>
                  <a:srgbClr val="0000FF"/>
                </a:solidFill>
              </a:rPr>
              <a:t>y</a:t>
            </a:r>
            <a:r>
              <a:rPr lang="en-US" altLang="en-US" b="1" baseline="-25000" dirty="0" err="1" smtClean="0">
                <a:solidFill>
                  <a:srgbClr val="0000FF"/>
                </a:solidFill>
              </a:rPr>
              <a:t>N</a:t>
            </a:r>
            <a:r>
              <a:rPr lang="en-US" altLang="en-US" b="1" dirty="0" smtClean="0">
                <a:solidFill>
                  <a:srgbClr val="0000FF"/>
                </a:solidFill>
              </a:rPr>
              <a:t>)}</a:t>
            </a:r>
            <a:r>
              <a:rPr lang="en-US" altLang="en-US" b="1" dirty="0" smtClean="0"/>
              <a:t>, discover </a:t>
            </a:r>
            <a:r>
              <a:rPr lang="en-US" altLang="en-US" b="1" dirty="0" smtClean="0">
                <a:solidFill>
                  <a:srgbClr val="0000FF"/>
                </a:solidFill>
              </a:rPr>
              <a:t>f</a:t>
            </a:r>
            <a:r>
              <a:rPr lang="en-US" altLang="en-US" b="1" dirty="0" smtClean="0"/>
              <a:t> </a:t>
            </a:r>
          </a:p>
          <a:p>
            <a:r>
              <a:rPr lang="en-US" altLang="en-US" b="1" i="1" dirty="0" smtClean="0"/>
              <a:t>Testing</a:t>
            </a:r>
            <a:r>
              <a:rPr lang="en-US" altLang="en-US" b="1" dirty="0" smtClean="0"/>
              <a:t>: apply </a:t>
            </a:r>
            <a:r>
              <a:rPr lang="en-US" altLang="en-US" b="1" dirty="0">
                <a:solidFill>
                  <a:srgbClr val="0000FF"/>
                </a:solidFill>
              </a:rPr>
              <a:t>f</a:t>
            </a:r>
            <a:r>
              <a:rPr lang="en-US" altLang="en-US" b="1" dirty="0"/>
              <a:t> to a never </a:t>
            </a:r>
            <a:r>
              <a:rPr lang="en-US" altLang="en-US" b="1" dirty="0" smtClean="0"/>
              <a:t>seen </a:t>
            </a:r>
            <a:r>
              <a:rPr lang="en-US" altLang="en-US" b="1" i="1" dirty="0"/>
              <a:t>test </a:t>
            </a:r>
            <a:r>
              <a:rPr lang="en-US" altLang="en-US" b="1" dirty="0" smtClean="0">
                <a:solidFill>
                  <a:srgbClr val="0000FF"/>
                </a:solidFill>
              </a:rPr>
              <a:t>x, </a:t>
            </a:r>
            <a:r>
              <a:rPr lang="en-US" altLang="en-US" b="1" dirty="0" smtClean="0"/>
              <a:t> diff </a:t>
            </a:r>
            <a:r>
              <a:rPr lang="en-US" altLang="en-US" b="1" dirty="0" smtClean="0">
                <a:solidFill>
                  <a:srgbClr val="0000FF"/>
                </a:solidFill>
              </a:rPr>
              <a:t>f(x</a:t>
            </a:r>
            <a:r>
              <a:rPr lang="en-US" altLang="en-US" b="1" dirty="0">
                <a:solidFill>
                  <a:srgbClr val="0000FF"/>
                </a:solidFill>
              </a:rPr>
              <a:t>)</a:t>
            </a:r>
            <a:r>
              <a:rPr lang="en-US" altLang="en-US" b="1" dirty="0" smtClean="0"/>
              <a:t> with real </a:t>
            </a:r>
            <a:r>
              <a:rPr lang="en-US" altLang="en-US" b="1" dirty="0">
                <a:solidFill>
                  <a:srgbClr val="0000FF"/>
                </a:solidFill>
              </a:rPr>
              <a:t>y</a:t>
            </a:r>
            <a:r>
              <a:rPr lang="en-US" altLang="en-US" b="1" dirty="0"/>
              <a:t> </a:t>
            </a:r>
            <a:endParaRPr lang="en-US" altLang="en-US" b="1" dirty="0" smtClean="0"/>
          </a:p>
          <a:p>
            <a:r>
              <a:rPr lang="en-US" altLang="en-US" b="1" i="1" dirty="0" smtClean="0"/>
              <a:t>Prediction</a:t>
            </a:r>
            <a:r>
              <a:rPr lang="en-US" altLang="en-US" b="1" dirty="0" smtClean="0"/>
              <a:t>:	new </a:t>
            </a:r>
            <a:r>
              <a:rPr lang="en-US" altLang="en-US" b="1" dirty="0" smtClean="0">
                <a:solidFill>
                  <a:srgbClr val="0000FF"/>
                </a:solidFill>
              </a:rPr>
              <a:t>x </a:t>
            </a:r>
            <a:r>
              <a:rPr lang="en-US" altLang="en-US" b="1" dirty="0" smtClean="0"/>
              <a:t>, use </a:t>
            </a:r>
            <a:r>
              <a:rPr lang="en-US" altLang="en-US" b="1" dirty="0">
                <a:solidFill>
                  <a:srgbClr val="0000FF"/>
                </a:solidFill>
              </a:rPr>
              <a:t>f</a:t>
            </a:r>
            <a:r>
              <a:rPr lang="en-US" altLang="en-US" b="1" dirty="0" smtClean="0"/>
              <a:t> to predict </a:t>
            </a:r>
            <a:r>
              <a:rPr lang="en-US" altLang="en-US" b="1" dirty="0" smtClean="0">
                <a:solidFill>
                  <a:srgbClr val="0000FF"/>
                </a:solidFill>
              </a:rPr>
              <a:t>y</a:t>
            </a:r>
            <a:endParaRPr lang="en-US" altLang="en-US" b="1" dirty="0">
              <a:solidFill>
                <a:srgbClr val="0000FF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7517222" y="2541183"/>
            <a:ext cx="808071" cy="73541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3687107" y="2451766"/>
            <a:ext cx="1050672" cy="73844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5581119" y="2451766"/>
            <a:ext cx="7974" cy="82483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256" name="TextBox 9"/>
          <p:cNvSpPr txBox="1">
            <a:spLocks noChangeArrowheads="1"/>
          </p:cNvSpPr>
          <p:nvPr/>
        </p:nvSpPr>
        <p:spPr bwMode="auto">
          <a:xfrm>
            <a:off x="2222205" y="3276601"/>
            <a:ext cx="237106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000000"/>
                </a:solidFill>
              </a:rPr>
              <a:t>prediction function</a:t>
            </a:r>
          </a:p>
        </p:txBody>
      </p:sp>
      <p:sp>
        <p:nvSpPr>
          <p:cNvPr id="53257" name="TextBox 10"/>
          <p:cNvSpPr txBox="1">
            <a:spLocks noChangeArrowheads="1"/>
          </p:cNvSpPr>
          <p:nvPr/>
        </p:nvSpPr>
        <p:spPr bwMode="auto">
          <a:xfrm>
            <a:off x="4737779" y="3276601"/>
            <a:ext cx="221591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 smtClean="0">
                <a:solidFill>
                  <a:srgbClr val="000000"/>
                </a:solidFill>
              </a:rPr>
              <a:t>loan applications</a:t>
            </a:r>
            <a:endParaRPr lang="en-US" altLang="en-US" sz="1800" dirty="0">
              <a:solidFill>
                <a:srgbClr val="00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839201" y="6581776"/>
            <a:ext cx="1631601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rgbClr val="FFFFFF">
                    <a:lumMod val="65000"/>
                  </a:srgbClr>
                </a:solidFill>
              </a:rPr>
              <a:t>Slide credit: L. </a:t>
            </a:r>
            <a:r>
              <a:rPr lang="en-US" sz="1200" dirty="0" err="1">
                <a:solidFill>
                  <a:srgbClr val="FFFFFF">
                    <a:lumMod val="65000"/>
                  </a:srgbClr>
                </a:solidFill>
              </a:rPr>
              <a:t>Lazebnik</a:t>
            </a:r>
            <a:endParaRPr lang="en-US" sz="1200" dirty="0">
              <a:solidFill>
                <a:srgbClr val="FFFFFF">
                  <a:lumMod val="65000"/>
                </a:srgbClr>
              </a:solidFill>
            </a:endParaRPr>
          </a:p>
        </p:txBody>
      </p:sp>
      <p:sp>
        <p:nvSpPr>
          <p:cNvPr id="30" name="TextBox 10"/>
          <p:cNvSpPr txBox="1">
            <a:spLocks noChangeArrowheads="1"/>
          </p:cNvSpPr>
          <p:nvPr/>
        </p:nvSpPr>
        <p:spPr bwMode="auto">
          <a:xfrm>
            <a:off x="7421525" y="3429001"/>
            <a:ext cx="293458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solidFill>
                  <a:srgbClr val="000000"/>
                </a:solidFill>
              </a:rPr>
              <a:t>o</a:t>
            </a:r>
            <a:r>
              <a:rPr lang="en-US" altLang="en-US" sz="1800" dirty="0" smtClean="0">
                <a:solidFill>
                  <a:srgbClr val="000000"/>
                </a:solidFill>
              </a:rPr>
              <a:t>utput ( approve or not)</a:t>
            </a:r>
            <a:endParaRPr lang="en-US" alt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06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Pre-processing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600" dirty="0"/>
              <a:t>HMDA public mortgage loan data for New York </a:t>
            </a:r>
            <a:r>
              <a:rPr lang="en-US" sz="3600" dirty="0" smtClean="0"/>
              <a:t>2015.</a:t>
            </a:r>
          </a:p>
          <a:p>
            <a:pPr marL="1314450" lvl="1" indent="-571500">
              <a:buFont typeface="Arial" charset="0"/>
              <a:buChar char="•"/>
            </a:pPr>
            <a:r>
              <a:rPr lang="en-US" dirty="0" smtClean="0"/>
              <a:t>Source </a:t>
            </a:r>
            <a:r>
              <a:rPr lang="en-US" dirty="0" err="1"/>
              <a:t>Url</a:t>
            </a:r>
            <a:r>
              <a:rPr lang="en-US" dirty="0"/>
              <a:t>: </a:t>
            </a:r>
            <a:r>
              <a:rPr lang="en-US" u="sng" dirty="0">
                <a:hlinkClick r:id="rId2"/>
              </a:rPr>
              <a:t>https://</a:t>
            </a:r>
            <a:r>
              <a:rPr lang="en-US" u="sng" dirty="0" smtClean="0">
                <a:hlinkClick r:id="rId2"/>
              </a:rPr>
              <a:t>www.consumerfinance.gov/data-research/hmda/explore</a:t>
            </a:r>
            <a:endParaRPr lang="en-US" dirty="0"/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Inspect the data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Drop redundant columns, drop missing data rows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/>
              <a:t>Scale </a:t>
            </a:r>
            <a:r>
              <a:rPr lang="en-US" sz="3600" dirty="0" smtClean="0"/>
              <a:t>continuous value columns</a:t>
            </a:r>
          </a:p>
          <a:p>
            <a:pPr marL="571500" indent="-571500">
              <a:buFont typeface="Arial" charset="0"/>
              <a:buChar char="•"/>
            </a:pPr>
            <a:r>
              <a:rPr lang="en-US" sz="3600" dirty="0" smtClean="0"/>
              <a:t>One hot </a:t>
            </a:r>
            <a:r>
              <a:rPr lang="en-US" sz="3600" dirty="0"/>
              <a:t>encode </a:t>
            </a:r>
            <a:r>
              <a:rPr lang="en-US" sz="3600" dirty="0" smtClean="0"/>
              <a:t>categorical features (columns)</a:t>
            </a:r>
          </a:p>
          <a:p>
            <a:pPr marL="457200" indent="-45720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574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7509" y="323489"/>
            <a:ext cx="8676272" cy="700621"/>
          </a:xfrm>
        </p:spPr>
        <p:txBody>
          <a:bodyPr/>
          <a:lstStyle/>
          <a:p>
            <a:r>
              <a:rPr lang="en-US" dirty="0" smtClean="0"/>
              <a:t>DL Neural Network Topology: </a:t>
            </a:r>
            <a:r>
              <a:rPr lang="en-US" dirty="0" smtClean="0"/>
              <a:t>60</a:t>
            </a:r>
            <a:r>
              <a:rPr lang="en-US" dirty="0" smtClean="0"/>
              <a:t> </a:t>
            </a:r>
            <a:r>
              <a:rPr lang="en-US" dirty="0" smtClean="0"/>
              <a:t>-&gt; 32 -&gt;16 -&gt; 8 -&gt; 1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148" y="1467293"/>
            <a:ext cx="5793204" cy="4658870"/>
          </a:xfrm>
        </p:spPr>
      </p:pic>
    </p:spTree>
    <p:extLst>
      <p:ext uri="{BB962C8B-B14F-4D97-AF65-F5344CB8AC3E}">
        <p14:creationId xmlns:p14="http://schemas.microsoft.com/office/powerpoint/2010/main" val="1865173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ML/DL </a:t>
            </a:r>
            <a:r>
              <a:rPr lang="en-US" dirty="0"/>
              <a:t>M</a:t>
            </a:r>
            <a:r>
              <a:rPr lang="en-US" dirty="0" smtClean="0"/>
              <a:t>odel Comparison - Accuracy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2093" y="1157288"/>
            <a:ext cx="8391314" cy="4968875"/>
          </a:xfrm>
        </p:spPr>
      </p:pic>
    </p:spTree>
    <p:extLst>
      <p:ext uri="{BB962C8B-B14F-4D97-AF65-F5344CB8AC3E}">
        <p14:creationId xmlns:p14="http://schemas.microsoft.com/office/powerpoint/2010/main" val="10912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©2017 Ellie Mae. All rights reserved. 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B1479-233F-F44B-8143-7F1B8BD442C1}" type="slidenum">
              <a:rPr lang="en-US" smtClean="0"/>
              <a:t>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ML/DL </a:t>
            </a:r>
            <a:r>
              <a:rPr lang="en-US" dirty="0"/>
              <a:t>M</a:t>
            </a:r>
            <a:r>
              <a:rPr lang="en-US" dirty="0" smtClean="0"/>
              <a:t>odel Comparison - </a:t>
            </a:r>
            <a:r>
              <a:rPr lang="en-US" dirty="0"/>
              <a:t>Precision and </a:t>
            </a:r>
            <a:r>
              <a:rPr lang="en-US" dirty="0" smtClean="0"/>
              <a:t>Recall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0954" y="1157288"/>
            <a:ext cx="7953591" cy="4968875"/>
          </a:xfrm>
        </p:spPr>
      </p:pic>
    </p:spTree>
    <p:extLst>
      <p:ext uri="{BB962C8B-B14F-4D97-AF65-F5344CB8AC3E}">
        <p14:creationId xmlns:p14="http://schemas.microsoft.com/office/powerpoint/2010/main" val="190459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4821279" y="370044"/>
            <a:ext cx="2258929" cy="168291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/>
              <a:t>LoanApp</a:t>
            </a:r>
            <a:r>
              <a:rPr lang="en-US" sz="2000" b="1" dirty="0"/>
              <a:t> UI</a:t>
            </a:r>
          </a:p>
        </p:txBody>
      </p:sp>
      <p:sp>
        <p:nvSpPr>
          <p:cNvPr id="5" name="Oval 4"/>
          <p:cNvSpPr/>
          <p:nvPr/>
        </p:nvSpPr>
        <p:spPr>
          <a:xfrm>
            <a:off x="624571" y="4024531"/>
            <a:ext cx="2085975" cy="187166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EBS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878015" y="4960362"/>
            <a:ext cx="2200275" cy="0"/>
          </a:xfrm>
          <a:prstGeom prst="straightConnector1">
            <a:avLst/>
          </a:prstGeom>
          <a:ln w="50800">
            <a:prstDash val="solid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443651" y="2883783"/>
            <a:ext cx="1705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AutoNum type="arabicPeriod"/>
            </a:pPr>
            <a:r>
              <a:rPr lang="en-US" b="1" smtClean="0"/>
              <a:t>Get Loan </a:t>
            </a:r>
            <a:endParaRPr lang="en-US" b="1" dirty="0"/>
          </a:p>
        </p:txBody>
      </p:sp>
      <p:sp>
        <p:nvSpPr>
          <p:cNvPr id="15" name="Triangle 14"/>
          <p:cNvSpPr/>
          <p:nvPr/>
        </p:nvSpPr>
        <p:spPr>
          <a:xfrm>
            <a:off x="4576512" y="3734210"/>
            <a:ext cx="2986088" cy="192881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/>
              <a:t>Flask Backend</a:t>
            </a:r>
          </a:p>
        </p:txBody>
      </p:sp>
      <p:cxnSp>
        <p:nvCxnSpPr>
          <p:cNvPr id="20" name="Straight Arrow Connector 19"/>
          <p:cNvCxnSpPr/>
          <p:nvPr/>
        </p:nvCxnSpPr>
        <p:spPr>
          <a:xfrm flipH="1" flipV="1">
            <a:off x="5381617" y="2193449"/>
            <a:ext cx="0" cy="2044616"/>
          </a:xfrm>
          <a:prstGeom prst="straightConnector1">
            <a:avLst/>
          </a:prstGeom>
          <a:ln w="50800">
            <a:prstDash val="solid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6792909" y="4544437"/>
            <a:ext cx="3012619" cy="8140"/>
          </a:xfrm>
          <a:prstGeom prst="straightConnector1">
            <a:avLst/>
          </a:prstGeom>
          <a:ln w="50800">
            <a:prstDash val="solid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878016" y="4552577"/>
            <a:ext cx="2479797" cy="0"/>
          </a:xfrm>
          <a:prstGeom prst="straightConnector1">
            <a:avLst/>
          </a:prstGeom>
          <a:ln w="50800">
            <a:prstDash val="solid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5401715" y="2349306"/>
            <a:ext cx="1213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/>
              <a:t>5. Get Prediction</a:t>
            </a:r>
            <a:endParaRPr lang="en-US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6918053" y="2995637"/>
            <a:ext cx="25935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8</a:t>
            </a:r>
            <a:r>
              <a:rPr lang="en-US" b="1" dirty="0" smtClean="0"/>
              <a:t>. Give Prediction Rate</a:t>
            </a:r>
            <a:endParaRPr lang="en-US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5354546" y="3086598"/>
            <a:ext cx="10260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4.  Loan Info</a:t>
            </a:r>
            <a:endParaRPr lang="en-US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7079060" y="4125723"/>
            <a:ext cx="2315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6. Call </a:t>
            </a:r>
            <a:r>
              <a:rPr lang="en-US" b="1" dirty="0" err="1" smtClean="0"/>
              <a:t>Model.Predict</a:t>
            </a:r>
            <a:r>
              <a:rPr lang="en-US" b="1" dirty="0" smtClean="0"/>
              <a:t>()</a:t>
            </a:r>
            <a:endParaRPr lang="en-US" b="1" dirty="0"/>
          </a:p>
        </p:txBody>
      </p:sp>
      <p:cxnSp>
        <p:nvCxnSpPr>
          <p:cNvPr id="43" name="Straight Arrow Connector 42"/>
          <p:cNvCxnSpPr/>
          <p:nvPr/>
        </p:nvCxnSpPr>
        <p:spPr>
          <a:xfrm flipH="1" flipV="1">
            <a:off x="7079060" y="4916368"/>
            <a:ext cx="2325300" cy="4816"/>
          </a:xfrm>
          <a:prstGeom prst="straightConnector1">
            <a:avLst/>
          </a:prstGeom>
          <a:ln w="50800">
            <a:prstDash val="solid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419979" y="4947618"/>
            <a:ext cx="19843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7</a:t>
            </a:r>
            <a:r>
              <a:rPr lang="en-US" b="1" dirty="0" smtClean="0"/>
              <a:t>. Calculate Loan Approval Rate</a:t>
            </a:r>
            <a:endParaRPr lang="en-US" b="1" dirty="0"/>
          </a:p>
        </p:txBody>
      </p:sp>
      <p:cxnSp>
        <p:nvCxnSpPr>
          <p:cNvPr id="50" name="Straight Arrow Connector 49"/>
          <p:cNvCxnSpPr/>
          <p:nvPr/>
        </p:nvCxnSpPr>
        <p:spPr>
          <a:xfrm flipH="1">
            <a:off x="6578596" y="2212413"/>
            <a:ext cx="0" cy="2006688"/>
          </a:xfrm>
          <a:prstGeom prst="straightConnector1">
            <a:avLst/>
          </a:prstGeom>
          <a:ln w="50800">
            <a:prstDash val="solid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V="1">
            <a:off x="6792909" y="2173267"/>
            <a:ext cx="0" cy="2137122"/>
          </a:xfrm>
          <a:prstGeom prst="straightConnector1">
            <a:avLst/>
          </a:prstGeom>
          <a:ln w="50800">
            <a:prstDash val="solid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/>
          <p:cNvCxnSpPr/>
          <p:nvPr/>
        </p:nvCxnSpPr>
        <p:spPr>
          <a:xfrm flipH="1">
            <a:off x="5203689" y="2231377"/>
            <a:ext cx="0" cy="2006688"/>
          </a:xfrm>
          <a:prstGeom prst="straightConnector1">
            <a:avLst/>
          </a:prstGeom>
          <a:ln w="50800">
            <a:prstDash val="solid"/>
            <a:headEnd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Triangle 72"/>
          <p:cNvSpPr/>
          <p:nvPr/>
        </p:nvSpPr>
        <p:spPr>
          <a:xfrm>
            <a:off x="9023780" y="3741401"/>
            <a:ext cx="2986088" cy="192881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smtClean="0"/>
              <a:t>ML </a:t>
            </a:r>
            <a:r>
              <a:rPr lang="en-US" sz="2000" b="1" smtClean="0"/>
              <a:t>Prediction Model</a:t>
            </a:r>
            <a:endParaRPr lang="en-US" sz="2000" b="1" dirty="0"/>
          </a:p>
        </p:txBody>
      </p:sp>
      <p:sp>
        <p:nvSpPr>
          <p:cNvPr id="78" name="TextBox 77"/>
          <p:cNvSpPr txBox="1"/>
          <p:nvPr/>
        </p:nvSpPr>
        <p:spPr>
          <a:xfrm>
            <a:off x="2840922" y="4109935"/>
            <a:ext cx="1980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2. Get Loan by ID</a:t>
            </a:r>
            <a:endParaRPr lang="en-US" b="1" dirty="0"/>
          </a:p>
        </p:txBody>
      </p:sp>
      <p:sp>
        <p:nvSpPr>
          <p:cNvPr id="79" name="TextBox 78"/>
          <p:cNvSpPr txBox="1"/>
          <p:nvPr/>
        </p:nvSpPr>
        <p:spPr>
          <a:xfrm>
            <a:off x="2855521" y="4989000"/>
            <a:ext cx="1980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3.  Loan Info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20386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Ellie Mae 2015">
      <a:dk1>
        <a:srgbClr val="004A84"/>
      </a:dk1>
      <a:lt1>
        <a:sysClr val="window" lastClr="FFFFFF"/>
      </a:lt1>
      <a:dk2>
        <a:srgbClr val="00405A"/>
      </a:dk2>
      <a:lt2>
        <a:srgbClr val="AAB9B4"/>
      </a:lt2>
      <a:accent1>
        <a:srgbClr val="004A84"/>
      </a:accent1>
      <a:accent2>
        <a:srgbClr val="0092D2"/>
      </a:accent2>
      <a:accent3>
        <a:srgbClr val="E47623"/>
      </a:accent3>
      <a:accent4>
        <a:srgbClr val="EEA420"/>
      </a:accent4>
      <a:accent5>
        <a:srgbClr val="D7471F"/>
      </a:accent5>
      <a:accent6>
        <a:srgbClr val="367070"/>
      </a:accent6>
      <a:hlink>
        <a:srgbClr val="006AAC"/>
      </a:hlink>
      <a:folHlink>
        <a:srgbClr val="00314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2017planning v2_Justin2" id="{E93DF2FA-EE9C-FC41-A957-E707962D5E7D}" vid="{F3B30F59-EB73-8143-ADDF-92DE2D4748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abe030055904bf295fd95b3b5e40cff xmlns="a759afb9-2c3d-4b1c-a329-f6adec114891">
      <Terms xmlns="http://schemas.microsoft.com/office/infopath/2007/PartnerControls">
        <TermInfo xmlns="http://schemas.microsoft.com/office/infopath/2007/PartnerControls">
          <TermName xmlns="http://schemas.microsoft.com/office/infopath/2007/PartnerControls">Collateral</TermName>
          <TermId xmlns="http://schemas.microsoft.com/office/infopath/2007/PartnerControls">b891dd84-4bfd-4483-a40a-7ecf7a75d5cf</TermId>
        </TermInfo>
      </Terms>
    </mabe030055904bf295fd95b3b5e40cff>
    <jc5c5af551db4fb99b21434ce42724cc xmlns="a759afb9-2c3d-4b1c-a329-f6adec114891">
      <Terms xmlns="http://schemas.microsoft.com/office/infopath/2007/PartnerControls">
        <TermInfo xmlns="http://schemas.microsoft.com/office/infopath/2007/PartnerControls">
          <TermName xmlns="http://schemas.microsoft.com/office/infopath/2007/PartnerControls">Live</TermName>
          <TermId xmlns="http://schemas.microsoft.com/office/infopath/2007/PartnerControls">78d94324-0ef9-4b78-b6b5-52ca221db665</TermId>
        </TermInfo>
      </Terms>
    </jc5c5af551db4fb99b21434ce42724cc>
    <TaxCatchAll xmlns="a759afb9-2c3d-4b1c-a329-f6adec114891">
      <Value>804</Value>
      <Value>1229</Value>
      <Value>1109</Value>
      <Value>830</Value>
      <Value>805</Value>
    </TaxCatchAll>
    <hd57b20ce3f4418ca9929ffd54e5a3a3 xmlns="a759afb9-2c3d-4b1c-a329-f6adec114891">
      <Terms xmlns="http://schemas.microsoft.com/office/infopath/2007/PartnerControls">
        <TermInfo xmlns="http://schemas.microsoft.com/office/infopath/2007/PartnerControls">
          <TermName xmlns="http://schemas.microsoft.com/office/infopath/2007/PartnerControls">Ellie Mae</TermName>
          <TermId xmlns="http://schemas.microsoft.com/office/infopath/2007/PartnerControls">4b526977-cf77-4dde-80a6-ade8fcc32163</TermId>
        </TermInfo>
      </Terms>
    </hd57b20ce3f4418ca9929ffd54e5a3a3>
    <ge7063c0fda04e9289b0208565588654 xmlns="a759afb9-2c3d-4b1c-a329-f6adec114891">
      <Terms xmlns="http://schemas.microsoft.com/office/infopath/2007/PartnerControls">
        <TermInfo xmlns="http://schemas.microsoft.com/office/infopath/2007/PartnerControls">
          <TermName xmlns="http://schemas.microsoft.com/office/infopath/2007/PartnerControls">Public -External</TermName>
          <TermId xmlns="http://schemas.microsoft.com/office/infopath/2007/PartnerControls">348a6fcc-cc4f-4fca-a4b1-74f217844b5e</TermId>
        </TermInfo>
      </Terms>
    </ge7063c0fda04e9289b0208565588654>
    <e2030ea6ba4d4bd48ea44f2f7fabaeba xmlns="a759afb9-2c3d-4b1c-a329-f6adec114891">
      <Terms xmlns="http://schemas.microsoft.com/office/infopath/2007/PartnerControls"/>
    </e2030ea6ba4d4bd48ea44f2f7fabaeba>
    <n082d6033d9c4aa5bb3bbb93f0ed92af xmlns="a759afb9-2c3d-4b1c-a329-f6adec114891">
      <Terms xmlns="http://schemas.microsoft.com/office/infopath/2007/PartnerControls">
        <TermInfo xmlns="http://schemas.microsoft.com/office/infopath/2007/PartnerControls">
          <TermName xmlns="http://schemas.microsoft.com/office/infopath/2007/PartnerControls">Marketing</TermName>
          <TermId xmlns="http://schemas.microsoft.com/office/infopath/2007/PartnerControls">a2948bae-5c5b-4fb5-b3a7-08172a5403b7</TermId>
        </TermInfo>
      </Terms>
    </n082d6033d9c4aa5bb3bbb93f0ed92af>
  </documentManagement>
</p:properties>
</file>

<file path=customXml/item2.xml><?xml version="1.0" encoding="utf-8"?>
<?mso-contentType ?>
<SharedContentType xmlns="Microsoft.SharePoint.Taxonomy.ContentTypeSync" SourceId="46ca3300-2c4d-4c8a-90f9-b013f5b72777" ContentTypeId="0x010100F7D2383EA9EA1049A7B7CA51E916D2BA0B" PreviousValue="false"/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EM-Marketing" ma:contentTypeID="0x010100F7D2383EA9EA1049A7B7CA51E916D2BA0B000CFDEF02654AF74EA7282DB089E6EF9B" ma:contentTypeVersion="68" ma:contentTypeDescription="" ma:contentTypeScope="" ma:versionID="46ac21fbd944bf48560b8717b2e85534">
  <xsd:schema xmlns:xsd="http://www.w3.org/2001/XMLSchema" xmlns:xs="http://www.w3.org/2001/XMLSchema" xmlns:p="http://schemas.microsoft.com/office/2006/metadata/properties" xmlns:ns2="a759afb9-2c3d-4b1c-a329-f6adec114891" targetNamespace="http://schemas.microsoft.com/office/2006/metadata/properties" ma:root="true" ma:fieldsID="81c2da7fffbf92ba6fa7d8909a2a1a12" ns2:_="">
    <xsd:import namespace="a759afb9-2c3d-4b1c-a329-f6adec114891"/>
    <xsd:element name="properties">
      <xsd:complexType>
        <xsd:sequence>
          <xsd:element name="documentManagement">
            <xsd:complexType>
              <xsd:all>
                <xsd:element ref="ns2:n082d6033d9c4aa5bb3bbb93f0ed92af" minOccurs="0"/>
                <xsd:element ref="ns2:TaxCatchAll" minOccurs="0"/>
                <xsd:element ref="ns2:TaxCatchAllLabel" minOccurs="0"/>
                <xsd:element ref="ns2:mabe030055904bf295fd95b3b5e40cff" minOccurs="0"/>
                <xsd:element ref="ns2:ge7063c0fda04e9289b0208565588654" minOccurs="0"/>
                <xsd:element ref="ns2:jc5c5af551db4fb99b21434ce42724cc" minOccurs="0"/>
                <xsd:element ref="ns2:hd57b20ce3f4418ca9929ffd54e5a3a3" minOccurs="0"/>
                <xsd:element ref="ns2:e2030ea6ba4d4bd48ea44f2f7fabaeb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59afb9-2c3d-4b1c-a329-f6adec114891" elementFormDefault="qualified">
    <xsd:import namespace="http://schemas.microsoft.com/office/2006/documentManagement/types"/>
    <xsd:import namespace="http://schemas.microsoft.com/office/infopath/2007/PartnerControls"/>
    <xsd:element name="n082d6033d9c4aa5bb3bbb93f0ed92af" ma:index="8" nillable="true" ma:taxonomy="true" ma:internalName="n082d6033d9c4aa5bb3bbb93f0ed92af" ma:taxonomyFieldName="EM_x002d_Dept" ma:displayName="EM-Dept" ma:default="" ma:fieldId="{7082d603-3d9c-4aa5-bb3b-bb93f0ed92af}" ma:sspId="46ca3300-2c4d-4c8a-90f9-b013f5b72777" ma:termSetId="b2ae1b9e-87ce-4793-bf4b-6cba2c17a567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9" nillable="true" ma:displayName="Taxonomy Catch All Column" ma:description="" ma:hidden="true" ma:list="{35a198d0-3480-424b-aba7-cb156358c25b}" ma:internalName="TaxCatchAll" ma:showField="CatchAllData" ma:web="3a68c914-4854-43ac-ae18-1c95029073e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0" nillable="true" ma:displayName="Taxonomy Catch All Column1" ma:description="" ma:hidden="true" ma:list="{35a198d0-3480-424b-aba7-cb156358c25b}" ma:internalName="TaxCatchAllLabel" ma:readOnly="true" ma:showField="CatchAllDataLabel" ma:web="3a68c914-4854-43ac-ae18-1c95029073e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abe030055904bf295fd95b3b5e40cff" ma:index="12" nillable="true" ma:taxonomy="true" ma:internalName="mabe030055904bf295fd95b3b5e40cff" ma:taxonomyFieldName="EM_x002d_Type" ma:displayName="EM-Type" ma:default="" ma:fieldId="{6abe0300-5590-4bf2-95fd-95b3b5e40cff}" ma:sspId="46ca3300-2c4d-4c8a-90f9-b013f5b72777" ma:termSetId="34e7a06f-defb-4a6b-8022-114c484170c2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ge7063c0fda04e9289b0208565588654" ma:index="14" nillable="true" ma:taxonomy="true" ma:internalName="ge7063c0fda04e9289b0208565588654" ma:taxonomyFieldName="EM_x002d_Class" ma:displayName="EM-Class" ma:default="" ma:fieldId="{0e7063c0-fda0-4e92-89b0-208565588654}" ma:sspId="46ca3300-2c4d-4c8a-90f9-b013f5b72777" ma:termSetId="7089dde6-e361-4a4a-9dc6-0c3ace79839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jc5c5af551db4fb99b21434ce42724cc" ma:index="16" nillable="true" ma:taxonomy="true" ma:internalName="jc5c5af551db4fb99b21434ce42724cc" ma:taxonomyFieldName="EM_x002d_State" ma:displayName="EM-State" ma:default="" ma:fieldId="{3c5c5af5-51db-4fb9-9b21-434ce42724cc}" ma:sspId="46ca3300-2c4d-4c8a-90f9-b013f5b72777" ma:termSetId="67682743-e3ad-42c5-ad62-47f5280bed8e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hd57b20ce3f4418ca9929ffd54e5a3a3" ma:index="18" nillable="true" ma:taxonomy="true" ma:internalName="hd57b20ce3f4418ca9929ffd54e5a3a3" ma:taxonomyFieldName="EM_x002d_Org" ma:displayName="EM-Org" ma:default="" ma:fieldId="{1d57b20c-e3f4-418c-a992-9ffd54e5a3a3}" ma:sspId="46ca3300-2c4d-4c8a-90f9-b013f5b72777" ma:termSetId="4556cfa8-1e5f-4425-9918-1ffb8deb063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e2030ea6ba4d4bd48ea44f2f7fabaeba" ma:index="20" nillable="true" ma:taxonomy="true" ma:internalName="e2030ea6ba4d4bd48ea44f2f7fabaeba" ma:taxonomyFieldName="EM_x002d_Marketing_x0020_Category" ma:displayName="EM-Marketing Category" ma:default="" ma:fieldId="{e2030ea6-ba4d-4bd4-8ea4-4f2f7fabaeba}" ma:sspId="46ca3300-2c4d-4c8a-90f9-b013f5b72777" ma:termSetId="b0256436-097f-471f-a8a9-61f1978376b7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9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806FFEE-3D9C-4656-BA34-F449D3738EF4}">
  <ds:schemaRefs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a759afb9-2c3d-4b1c-a329-f6adec114891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793A3C40-DB4F-4570-8B44-BCC439FDF011}">
  <ds:schemaRefs>
    <ds:schemaRef ds:uri="Microsoft.SharePoint.Taxonomy.ContentTypeSync"/>
  </ds:schemaRefs>
</ds:datastoreItem>
</file>

<file path=customXml/itemProps3.xml><?xml version="1.0" encoding="utf-8"?>
<ds:datastoreItem xmlns:ds="http://schemas.openxmlformats.org/officeDocument/2006/customXml" ds:itemID="{C7A26B49-97F1-44CC-A150-3775FAA6DD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59afb9-2c3d-4b1c-a329-f6adec114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221A1BA6-5F23-4E3D-BE92-B734484127E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EllieMae-Widescreen</Template>
  <TotalTime>26704</TotalTime>
  <Words>391</Words>
  <Application>Microsoft Macintosh PowerPoint</Application>
  <PresentationFormat>Widescreen</PresentationFormat>
  <Paragraphs>73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Lucida Grande</vt:lpstr>
      <vt:lpstr>Wingdings</vt:lpstr>
      <vt:lpstr>Arial</vt:lpstr>
      <vt:lpstr>Office Theme</vt:lpstr>
      <vt:lpstr>AI Powered Loan Application</vt:lpstr>
      <vt:lpstr>AI Powered Loan Application</vt:lpstr>
      <vt:lpstr>Achieved: Implement an end-to-end system </vt:lpstr>
      <vt:lpstr>The machine learning framework</vt:lpstr>
      <vt:lpstr>Data Pre-processing</vt:lpstr>
      <vt:lpstr>DL Neural Network Topology: 60 -&gt; 32 -&gt;16 -&gt; 8 -&gt; 1</vt:lpstr>
      <vt:lpstr>ML/DL Model Comparison - Accuracy</vt:lpstr>
      <vt:lpstr>ML/DL Model Comparison - Precision and Recall</vt:lpstr>
      <vt:lpstr>PowerPoint Presentation</vt:lpstr>
      <vt:lpstr>Team 7 source code – Jupyter notebook (source code, comments, execution results, graph etc)</vt:lpstr>
      <vt:lpstr>Suman Nokhwal, Melinda Xiao-Devins, Zhongliu Li, Vincent Liu, Tian Chen, Yiyang Shen 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Day 1: The Full Stack Journey</dc:title>
  <dc:creator>Justin Brodley</dc:creator>
  <cp:lastModifiedBy>Melinda Xiao-Devins</cp:lastModifiedBy>
  <cp:revision>205</cp:revision>
  <cp:lastPrinted>2017-09-08T22:40:56Z</cp:lastPrinted>
  <dcterms:created xsi:type="dcterms:W3CDTF">2017-08-22T14:34:46Z</dcterms:created>
  <dcterms:modified xsi:type="dcterms:W3CDTF">2017-11-16T23:56:11Z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0x010100F7D2383EA9EA1049A7B7CA51E916D2BA0B000CFDEF02654AF74EA7282DB089E6EF9B</vt:lpwstr>
  </property>
  <property fmtid="{D5CDD505-2E9C-101B-9397-08002B2CF9AE}" pid="3" name="EM-State">
    <vt:lpwstr>804;#Live|78d94324-0ef9-4b78-b6b5-52ca221db665</vt:lpwstr>
  </property>
  <property fmtid="{D5CDD505-2E9C-101B-9397-08002B2CF9AE}" pid="4" name="EM-Type">
    <vt:lpwstr>1229;#Collateral|b891dd84-4bfd-4483-a40a-7ecf7a75d5cf</vt:lpwstr>
  </property>
  <property fmtid="{D5CDD505-2E9C-101B-9397-08002B2CF9AE}" pid="5" name="EM-Dept">
    <vt:lpwstr>805;#Marketing|a2948bae-5c5b-4fb5-b3a7-08172a5403b7</vt:lpwstr>
  </property>
  <property fmtid="{D5CDD505-2E9C-101B-9397-08002B2CF9AE}" pid="6" name="EM-Org">
    <vt:lpwstr>1109;#Ellie Mae|4b526977-cf77-4dde-80a6-ade8fcc32163</vt:lpwstr>
  </property>
  <property fmtid="{D5CDD505-2E9C-101B-9397-08002B2CF9AE}" pid="7" name="EM-Marketing Category">
    <vt:lpwstr/>
  </property>
  <property fmtid="{D5CDD505-2E9C-101B-9397-08002B2CF9AE}" pid="8" name="EM-Class">
    <vt:lpwstr>830;#Public -External|348a6fcc-cc4f-4fca-a4b1-74f217844b5e</vt:lpwstr>
  </property>
</Properties>
</file>